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9784DD-8CC0-46DC-955E-42F99A345E1C}">
  <a:tblStyle styleId="{599784DD-8CC0-46DC-955E-42F99A345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93841ad93_4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93841ad93_4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e93841ad93_4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93841ad93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93841ad93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e93841ad93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93841ad93_8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93841ad93_8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e93841ad93_8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4ed88a72c_7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74ed88a72c_7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74ed88a72c_7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93841ad93_7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93841ad93_7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e93841ad93_7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4ed88a72c_7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74ed88a72c_7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74ed88a72c_7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85F4"/>
              </a:buClr>
              <a:buSzPts val="28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928e281d5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e928e281d5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e928e281d5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928e281d5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e928e281d5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e928e281d5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928e281d5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e928e281d5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e928e281d5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4ed88a72c_5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74ed88a72c_5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274ed88a72c_5_8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93841ad93_4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93841ad93_4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e93841ad93_4_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4ed88a72c_7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74ed88a72c_7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74ed88a72c_7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4ed88a72c_7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74ed88a72c_7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74ed88a72c_7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1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1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5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2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97" name="Google Shape;97;p22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3" Type="http://schemas.openxmlformats.org/officeDocument/2006/relationships/image" Target="../media/image10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ctrTitle"/>
          </p:nvPr>
        </p:nvSpPr>
        <p:spPr>
          <a:xfrm>
            <a:off x="946775" y="1242050"/>
            <a:ext cx="107319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63636"/>
              <a:buNone/>
            </a:pPr>
            <a:r>
              <a:rPr b="1" lang="en-US" sz="4400">
                <a:latin typeface="Malgun Gothic"/>
                <a:ea typeface="Malgun Gothic"/>
                <a:cs typeface="Malgun Gothic"/>
                <a:sym typeface="Malgun Gothic"/>
              </a:rPr>
              <a:t>서울에서 성공적인 식사 지역 및 식당 찾기</a:t>
            </a:r>
            <a:endParaRPr b="1"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946765" y="4218655"/>
            <a:ext cx="81762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2팀 </a:t>
            </a:r>
            <a:endParaRPr b="1" i="0" sz="2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류윤선, 이명신, 소지승, 신현진</a:t>
            </a:r>
            <a:endParaRPr b="1" i="0" sz="2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6/21~25: 주제 선정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6/25~27: 웹 크롤링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6/28: 데이터 분석 및 시각화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6/29: 인사이트 도출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TOP4 지역구 양/한/일식 별점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50" y="2793225"/>
            <a:ext cx="11213251" cy="3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415600" y="1290407"/>
            <a:ext cx="11360700" cy="93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음식 카테고리인 양식, </a:t>
            </a: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한식, </a:t>
            </a: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일식 중 전반적으로 한식에 대한 별점의 범위가 양식/일식 대비 상대적으로 넓음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마포구는 강남/용산/성동구 대비 한식/일식/양식의 별점 중앙값이 높은 편이며 Q1, Q3 구간이 타 지역구 대비 높음 </a:t>
            </a:r>
            <a:b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→ 따라서, 마포구가 타 지역구 대비 맛집 성공의 확률이 높은 것으로 보임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1770869"/>
            <a:ext cx="4933075" cy="184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200" y="1681113"/>
            <a:ext cx="5416326" cy="195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884" y="1630697"/>
            <a:ext cx="5646976" cy="19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6">
            <a:alphaModFix/>
          </a:blip>
          <a:srcRect b="0" l="0" r="48638" t="0"/>
          <a:stretch/>
        </p:blipFill>
        <p:spPr>
          <a:xfrm>
            <a:off x="8565089" y="1638352"/>
            <a:ext cx="2965774" cy="195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idx="4294967295" type="body"/>
          </p:nvPr>
        </p:nvSpPr>
        <p:spPr>
          <a:xfrm>
            <a:off x="415650" y="856732"/>
            <a:ext cx="11360700" cy="93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구역내 가장 많은</a:t>
            </a: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음식 카테고리인 한식, 양식, 일식의 구역별 평균 점심과 저녁 비용임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강남구쪽이 상대적으로 다른 구역보다 고급 음식점이 많으며 마포와 성동구는 비슷한 구성을 가짐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성동구 전체와 마포쪽에서 한식을 제외하면 다른 2개 지역과는 달리 고급 음식점이 없으며 대부분이 저렴한 가격으로 구성됨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095" y="3434069"/>
            <a:ext cx="5038287" cy="18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650" y="5184600"/>
            <a:ext cx="4933075" cy="1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8775" y="5158963"/>
            <a:ext cx="5129600" cy="18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1874" y="5141435"/>
            <a:ext cx="5416326" cy="18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8775" y="3401475"/>
            <a:ext cx="4933075" cy="18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>
            <p:ph idx="4294967295" type="title"/>
          </p:nvPr>
        </p:nvSpPr>
        <p:spPr>
          <a:xfrm>
            <a:off x="838200" y="173522"/>
            <a:ext cx="10515600" cy="132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TOP4 지역구 양/한/일식 가격 대비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12">
            <a:alphaModFix/>
          </a:blip>
          <a:srcRect b="0" l="-717" r="48374" t="0"/>
          <a:stretch/>
        </p:blipFill>
        <p:spPr>
          <a:xfrm>
            <a:off x="8565100" y="5141437"/>
            <a:ext cx="2620122" cy="18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6550" y="3350026"/>
            <a:ext cx="5646973" cy="19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14">
            <a:alphaModFix/>
          </a:blip>
          <a:srcRect b="0" l="0" r="47657" t="0"/>
          <a:stretch/>
        </p:blipFill>
        <p:spPr>
          <a:xfrm>
            <a:off x="8565112" y="3374600"/>
            <a:ext cx="2793425" cy="19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34" y="1052021"/>
            <a:ext cx="5498350" cy="1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235" y="2984920"/>
            <a:ext cx="6005546" cy="1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759" y="4889370"/>
            <a:ext cx="5774500" cy="191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210" y="1052021"/>
            <a:ext cx="5457505" cy="20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7197" y="2869371"/>
            <a:ext cx="5498365" cy="2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446" y="4889371"/>
            <a:ext cx="5395774" cy="1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596" y="1106038"/>
            <a:ext cx="5310004" cy="19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425" y="4937372"/>
            <a:ext cx="5498350" cy="203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11">
            <a:alphaModFix/>
          </a:blip>
          <a:srcRect b="0" l="50939" r="0" t="0"/>
          <a:stretch/>
        </p:blipFill>
        <p:spPr>
          <a:xfrm>
            <a:off x="729650" y="1092550"/>
            <a:ext cx="2894324" cy="19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12">
            <a:alphaModFix/>
          </a:blip>
          <a:srcRect b="0" l="50939" r="0" t="0"/>
          <a:stretch/>
        </p:blipFill>
        <p:spPr>
          <a:xfrm>
            <a:off x="696923" y="4973725"/>
            <a:ext cx="2959777" cy="1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>
            <p:ph idx="4294967295" type="body"/>
          </p:nvPr>
        </p:nvSpPr>
        <p:spPr>
          <a:xfrm>
            <a:off x="435600" y="158357"/>
            <a:ext cx="11360700" cy="93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저녁 비용 또한 점심과 비슷한 양상의 띄고 있음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타 지역 대비 강남구에 고급 음식점이 상대적으로 많은 편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강남구를 제외한 마포/용산/성동구의 저녁 비용은 구성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175" y="2920775"/>
            <a:ext cx="5671426" cy="21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14">
            <a:alphaModFix/>
          </a:blip>
          <a:srcRect b="0" l="50927" r="0" t="0"/>
          <a:stretch/>
        </p:blipFill>
        <p:spPr>
          <a:xfrm>
            <a:off x="654125" y="2920775"/>
            <a:ext cx="2894324" cy="21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611000" y="3069753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가성비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2" name="Google Shape;282;p39"/>
          <p:cNvSpPr txBox="1"/>
          <p:nvPr>
            <p:ph idx="4294967295" type="title"/>
          </p:nvPr>
        </p:nvSpPr>
        <p:spPr>
          <a:xfrm>
            <a:off x="1070150" y="400525"/>
            <a:ext cx="10515600" cy="132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상황별 식당 추천 지역</a:t>
            </a:r>
            <a:endParaRPr/>
          </a:p>
        </p:txBody>
      </p:sp>
      <p:sp>
        <p:nvSpPr>
          <p:cNvPr id="283" name="Google Shape;283;p39"/>
          <p:cNvSpPr txBox="1"/>
          <p:nvPr>
            <p:ph idx="4294967295" type="body"/>
          </p:nvPr>
        </p:nvSpPr>
        <p:spPr>
          <a:xfrm>
            <a:off x="568050" y="1129035"/>
            <a:ext cx="11360700" cy="93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가격대와 음식류 기준으로 식당 검색 시 우선 확인 지역 추천은 아래와 같음 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611000" y="4310191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무난한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611000" y="5505979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럭셔리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2442300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양식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5548545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한식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8607741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0D0D"/>
                </a:solidFill>
              </a:rPr>
              <a:t>일식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2442300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점심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3909967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D0D0D"/>
                </a:solidFill>
              </a:rPr>
              <a:t>저녁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2442300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</a:t>
            </a:r>
            <a:r>
              <a:rPr b="1" lang="en-US" sz="1200">
                <a:solidFill>
                  <a:srgbClr val="0D0D0D"/>
                </a:solidFill>
              </a:rPr>
              <a:t>성동구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5548513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점심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7016179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D0D0D"/>
                </a:solidFill>
              </a:rPr>
              <a:t>저녁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8607700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점심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10075367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D0D0D"/>
                </a:solidFill>
              </a:rPr>
              <a:t>저녁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3930407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성동구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2442300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</a:t>
            </a:r>
            <a:r>
              <a:rPr b="1" lang="en-US" sz="1200">
                <a:solidFill>
                  <a:srgbClr val="0D0D0D"/>
                </a:solidFill>
              </a:rPr>
              <a:t>성동구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3930407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성동구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2442300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</a:t>
            </a:r>
            <a:r>
              <a:rPr b="1" lang="en-US" sz="1200">
                <a:solidFill>
                  <a:srgbClr val="0D0D0D"/>
                </a:solidFill>
              </a:rPr>
              <a:t>성동구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3930407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성동구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5523163" y="30697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마포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7031440" y="30697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</a:t>
            </a:r>
            <a:r>
              <a:rPr b="1" lang="en-US" sz="1200">
                <a:solidFill>
                  <a:srgbClr val="0D0D0D"/>
                </a:solidFill>
              </a:rPr>
              <a:t>마포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5523163" y="43101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</a:t>
            </a:r>
            <a:r>
              <a:rPr b="1" lang="en-US" sz="1200">
                <a:solidFill>
                  <a:srgbClr val="0D0D0D"/>
                </a:solidFill>
              </a:rPr>
              <a:t>마포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7031440" y="43101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</a:t>
            </a:r>
            <a:r>
              <a:rPr b="1" lang="en-US" sz="1200">
                <a:solidFill>
                  <a:srgbClr val="0D0D0D"/>
                </a:solidFill>
              </a:rPr>
              <a:t>마포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5523163" y="543012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마포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7031440" y="543012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</a:t>
            </a:r>
            <a:r>
              <a:rPr b="1" lang="en-US" sz="1200">
                <a:solidFill>
                  <a:srgbClr val="0D0D0D"/>
                </a:solidFill>
              </a:rPr>
              <a:t>마포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8618589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10086525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8618589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/용산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10086525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용산</a:t>
            </a:r>
            <a:endParaRPr b="1" sz="1200">
              <a:solidFill>
                <a:srgbClr val="0D0D0D"/>
              </a:solidFill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8618589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10086525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200">
                <a:solidFill>
                  <a:srgbClr val="0D0D0D"/>
                </a:solidFill>
              </a:rPr>
              <a:t>강남 / 용산</a:t>
            </a:r>
            <a:endParaRPr b="1" i="0" sz="1200" u="none" cap="none" strike="noStrike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idx="4294967295" type="body"/>
          </p:nvPr>
        </p:nvSpPr>
        <p:spPr>
          <a:xfrm>
            <a:off x="612675" y="834399"/>
            <a:ext cx="10516800" cy="5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요약: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많은 음식점이 있으며 그에 따라 다른 지역구 보다 더욱 다양한 평점과 리뷰 수를 확인하여 음식점을 선정 가능하다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3개의 지역구 보다 일식 가격대가 다양하고 특히 고급 일식 집이 다른 지역에 비해 많다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마포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두번째로 가장 많은 음식점이 있으며 평점에 비해 리뷰 수가 적은 곳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평균 평점이 높은 곳 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용산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2인 기준 5 - 10만원 안의 무난한 가격인 음식점이 가장 많이 분포해 있는 곳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성동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점심, 저녁 식사 비용이 저렴한 곳으로 구성되어 있는 음식점이 가장 많다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838200" y="123078"/>
            <a:ext cx="105168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결론</a:t>
            </a:r>
            <a:endParaRPr/>
          </a:p>
        </p:txBody>
      </p:sp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838200" y="1095949"/>
            <a:ext cx="10516800" cy="5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요약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캐치테이블 앱을 통해 서울 지역의</a:t>
            </a:r>
            <a:r>
              <a:rPr b="0" i="0" lang="en-US" sz="2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별점, 음식 종류 및 가격대 중심으로 고려하여 적절한 맛집 밀집 지역을 도출하려함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앱 리스트창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크롤링한 데이터로는 정보가 부족하여 세밀한 추천이 불가능함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(리뷰 내용, 자세한 주소) 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앱 내의 데이터를 통하여 더욱 자세한 데이터 추출이 필요함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실험적으로 돌려 보았을 때 25분에 100개 사이트 크롤링이 가능하여 10000개 이상의 데이터를 얻으려고 할 시 많은 소요 시간이 필요할거라 예상됨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>
            <a:off x="412100" y="2565048"/>
            <a:ext cx="11566200" cy="2626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&lt;&lt; 텍스트 분석 &gt;&gt;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별점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1/2/3/4/5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별로 리뷰에서 언급 단어 워드클라우드로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표현</a:t>
            </a:r>
            <a:endParaRPr b="0" i="0" sz="18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**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의미 없는 불필요 단어 제거 필요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(e.g.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좋음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좋다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8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단어 빈도에 따른 리뷰 내용 카테고라이징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**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카테고리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맛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시설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직원의 친절성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가격 등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3.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긍정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 구분할 경우 긍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 별 워드클라우드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+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긍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부정으로 구분해서 리뷰 카테고리별 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412100" y="5307400"/>
            <a:ext cx="11566200" cy="1119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&lt;&lt; 유동 인구 &gt;&gt;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-요일별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시간대별 지역구별 평균 인파 데이터를 만들 수 있다면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D0D0D"/>
                </a:solidFill>
              </a:rPr>
              <a:t> (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이 부분까지 고려하여 </a:t>
            </a:r>
            <a:r>
              <a:rPr lang="en-US" sz="1800">
                <a:solidFill>
                  <a:srgbClr val="0D0D0D"/>
                </a:solidFill>
              </a:rPr>
              <a:t>상황에 따른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지역 추천)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412100" y="1722175"/>
            <a:ext cx="11566200" cy="612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D0D0D"/>
                </a:solidFill>
              </a:rPr>
              <a:t>세부 지역 및 세부 음식 카테고리 분석 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 txBox="1"/>
          <p:nvPr>
            <p:ph idx="4294967295" type="title"/>
          </p:nvPr>
        </p:nvSpPr>
        <p:spPr>
          <a:xfrm>
            <a:off x="838200" y="284450"/>
            <a:ext cx="10515600" cy="132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추후 작업 예정: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0" lang="en-US" sz="4400"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b="0" sz="4400"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838200" y="1825625"/>
            <a:ext cx="10433050" cy="435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</a:t>
            </a:r>
            <a:endParaRPr b="1" i="0" sz="2800" u="none" cap="none" strike="noStrike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8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캐치테이블 사용하는 서울 내 식당 정보를 기반으로 맛집이 밀집된 지역을 파악하여 상황에 맞는 적절한 식사 지역 및 식당을 파악하고자 함</a:t>
            </a:r>
            <a:endParaRPr sz="2800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 b="0" i="0" sz="2800" u="none" cap="none" strike="noStrike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28"/>
          <p:cNvGrpSpPr/>
          <p:nvPr/>
        </p:nvGrpSpPr>
        <p:grpSpPr>
          <a:xfrm>
            <a:off x="838198" y="798313"/>
            <a:ext cx="5599916" cy="461400"/>
            <a:chOff x="109650" y="432325"/>
            <a:chExt cx="5729400" cy="461400"/>
          </a:xfrm>
        </p:grpSpPr>
        <p:sp>
          <p:nvSpPr>
            <p:cNvPr id="128" name="Google Shape;128;p28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 서론 </a:t>
              </a:r>
              <a:endParaRPr b="1" i="0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28"/>
            <p:cNvCxnSpPr/>
            <p:nvPr/>
          </p:nvCxnSpPr>
          <p:spPr>
            <a:xfrm>
              <a:off x="109650" y="893725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GAMING/AppData/Roaming/PolarisOffice/ETemp/11764_20154968/fImage32334717841.png" id="135" name="Google Shape;13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4200" y="1140700"/>
            <a:ext cx="5569200" cy="58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49375" y="1755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00" y="2030050"/>
            <a:ext cx="2608175" cy="4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3325" y="1140700"/>
            <a:ext cx="3186276" cy="4973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9"/>
          <p:cNvGrpSpPr/>
          <p:nvPr/>
        </p:nvGrpSpPr>
        <p:grpSpPr>
          <a:xfrm>
            <a:off x="205897" y="432325"/>
            <a:ext cx="5662616" cy="461400"/>
            <a:chOff x="205900" y="432325"/>
            <a:chExt cx="5793550" cy="461400"/>
          </a:xfrm>
        </p:grpSpPr>
        <p:sp>
          <p:nvSpPr>
            <p:cNvPr id="140" name="Google Shape;140;p29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캐치테이블 앱에 대한 간략한 소개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Google Shape;141;p29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2" name="Google Shape;142;p29"/>
          <p:cNvGrpSpPr/>
          <p:nvPr/>
        </p:nvGrpSpPr>
        <p:grpSpPr>
          <a:xfrm>
            <a:off x="6180964" y="432325"/>
            <a:ext cx="5702543" cy="461400"/>
            <a:chOff x="6319125" y="432325"/>
            <a:chExt cx="5834400" cy="461400"/>
          </a:xfrm>
        </p:grpSpPr>
        <p:sp>
          <p:nvSpPr>
            <p:cNvPr id="143" name="Google Shape;143;p29"/>
            <p:cNvSpPr/>
            <p:nvPr/>
          </p:nvSpPr>
          <p:spPr>
            <a:xfrm>
              <a:off x="6319125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캐치테이블을 데이터 소스로 선정한 이유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" name="Google Shape;144;p29"/>
            <p:cNvCxnSpPr/>
            <p:nvPr/>
          </p:nvCxnSpPr>
          <p:spPr>
            <a:xfrm>
              <a:off x="6424125" y="8645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6127100" y="1161725"/>
            <a:ext cx="52875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고객 리뷰와 평점이 높을수록 성공적인 식당으로 평가받을 가능성이 크기때문에 별점은 4.5점 이상 리뷰수는 200개 이상 되는 식당을 성공적인 음식점으로 정의 하고 있습니다.</a:t>
            </a:r>
            <a:endParaRPr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73625" y="1326475"/>
            <a:ext cx="26949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이름: 음식점 이름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예약/ 웨이팅/픽업 예약: 음식점이 제공하는 서비스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지역 : 음식점이 위치한 지역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음식 종류: 음식점에서 파는 메뉴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가격대: 메뉴의 평균 가격대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별점: 음식점의 별점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리뷰 수: 음식점의 리뷰 수</a:t>
            </a:r>
            <a:endParaRPr sz="1400"/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75" y="1285048"/>
            <a:ext cx="2814550" cy="5423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0"/>
          <p:cNvGrpSpPr/>
          <p:nvPr/>
        </p:nvGrpSpPr>
        <p:grpSpPr>
          <a:xfrm>
            <a:off x="205897" y="432325"/>
            <a:ext cx="5662616" cy="461400"/>
            <a:chOff x="205900" y="432325"/>
            <a:chExt cx="5793550" cy="461400"/>
          </a:xfrm>
        </p:grpSpPr>
        <p:sp>
          <p:nvSpPr>
            <p:cNvPr id="154" name="Google Shape;154;p30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캐치테이블에서 제공된 정보 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30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6" name="Google Shape;156;p30"/>
          <p:cNvGrpSpPr/>
          <p:nvPr/>
        </p:nvGrpSpPr>
        <p:grpSpPr>
          <a:xfrm>
            <a:off x="6180964" y="432325"/>
            <a:ext cx="5702543" cy="461400"/>
            <a:chOff x="6319125" y="432325"/>
            <a:chExt cx="5834400" cy="461400"/>
          </a:xfrm>
        </p:grpSpPr>
        <p:sp>
          <p:nvSpPr>
            <p:cNvPr id="157" name="Google Shape;157;p30"/>
            <p:cNvSpPr/>
            <p:nvPr/>
          </p:nvSpPr>
          <p:spPr>
            <a:xfrm>
              <a:off x="6319125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“성공적인” </a:t>
              </a:r>
              <a:r>
                <a:rPr b="1" lang="en-US" sz="1600">
                  <a:solidFill>
                    <a:srgbClr val="FF0000"/>
                  </a:solidFill>
                </a:rPr>
                <a:t>음식점</a:t>
              </a: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에 대한 정의 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30"/>
            <p:cNvCxnSpPr/>
            <p:nvPr/>
          </p:nvCxnSpPr>
          <p:spPr>
            <a:xfrm>
              <a:off x="6424125" y="8645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9" name="Google Shape;159;p30"/>
          <p:cNvSpPr/>
          <p:nvPr/>
        </p:nvSpPr>
        <p:spPr>
          <a:xfrm>
            <a:off x="6720000" y="3432413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식당이 많은 주요 지역 파악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/>
          <p:nvPr/>
        </p:nvSpPr>
        <p:spPr>
          <a:xfrm>
            <a:off x="6720000" y="4209349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주요 지역의 평균 식당 별점 및 리뷰수 파악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6720000" y="5020117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평균 별점 및 리뷰수 높은 Top 지역 선정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/>
          <p:nvPr/>
        </p:nvSpPr>
        <p:spPr>
          <a:xfrm>
            <a:off x="6720000" y="5779800"/>
            <a:ext cx="4956000" cy="85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Top 지역에서 식사 상황별 </a:t>
            </a:r>
            <a:endParaRPr b="1" sz="1700">
              <a:solidFill>
                <a:srgbClr val="0D0D0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적절한 지역 및 음식류 추천 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/>
          <p:nvPr/>
        </p:nvSpPr>
        <p:spPr>
          <a:xfrm>
            <a:off x="9040950" y="3948200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9043675" y="4752900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9043675" y="5535113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6720000" y="2638863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0D0D0D"/>
                </a:solidFill>
              </a:rPr>
              <a:t>성공적인 음식점 도출 과정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412100" y="1134470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</a:rPr>
              <a:t>1. 일단, 캐치테이블에 등록된 식당들은 주로 서울 어디에 있을까? (식당이 몰린 지역 확인)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412100" y="2123178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</a:rPr>
              <a:t>2. 식당 100개 이상인 주요 지역 9개</a:t>
            </a:r>
            <a:r>
              <a:rPr b="1" lang="en-US" sz="1800">
                <a:solidFill>
                  <a:srgbClr val="0D0D0D"/>
                </a:solidFill>
              </a:rPr>
              <a:t>의</a:t>
            </a:r>
            <a:r>
              <a:rPr b="1" i="0" lang="en-US" sz="1800" u="none" cap="none" strike="noStrike">
                <a:solidFill>
                  <a:srgbClr val="0D0D0D"/>
                </a:solidFill>
              </a:rPr>
              <a:t> 식당 별점</a:t>
            </a:r>
            <a:r>
              <a:rPr b="1" lang="en-US" sz="1800">
                <a:solidFill>
                  <a:srgbClr val="0D0D0D"/>
                </a:solidFill>
              </a:rPr>
              <a:t>, 리뷰에 분포</a:t>
            </a:r>
            <a:r>
              <a:rPr b="1" i="0" lang="en-US" sz="1800" u="none" cap="none" strike="noStrike">
                <a:solidFill>
                  <a:srgbClr val="0D0D0D"/>
                </a:solidFill>
              </a:rPr>
              <a:t>는 어떤지?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412100" y="3111887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</a:rPr>
              <a:t>3. 그렇다면, 식당도 많고 (250이상) 별점도 높은 지역들에서는 (top4) 어떤 음식 </a:t>
            </a:r>
            <a:r>
              <a:rPr b="1" lang="en-US" sz="1800">
                <a:solidFill>
                  <a:srgbClr val="0D0D0D"/>
                </a:solidFill>
              </a:rPr>
              <a:t>카테고리</a:t>
            </a:r>
            <a:r>
              <a:rPr b="1" i="0" lang="en-US" sz="1800" u="none" cap="none" strike="noStrike">
                <a:solidFill>
                  <a:srgbClr val="0D0D0D"/>
                </a:solidFill>
              </a:rPr>
              <a:t>들이 있는지?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12100" y="4100595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</a:rPr>
              <a:t>4. top4 지역</a:t>
            </a:r>
            <a:r>
              <a:rPr b="1" lang="en-US" sz="1800">
                <a:solidFill>
                  <a:srgbClr val="0D0D0D"/>
                </a:solidFill>
              </a:rPr>
              <a:t>구</a:t>
            </a:r>
            <a:r>
              <a:rPr b="1" i="0" lang="en-US" sz="1800" u="none" cap="none" strike="noStrike">
                <a:solidFill>
                  <a:srgbClr val="0D0D0D"/>
                </a:solidFill>
              </a:rPr>
              <a:t>의 </a:t>
            </a:r>
            <a:r>
              <a:rPr b="1" lang="en-US" sz="1800">
                <a:solidFill>
                  <a:srgbClr val="0D0D0D"/>
                </a:solidFill>
              </a:rPr>
              <a:t>양식/한식/일식 별</a:t>
            </a:r>
            <a:r>
              <a:rPr b="1" i="0" lang="en-US" sz="1800" u="none" cap="none" strike="noStrike">
                <a:solidFill>
                  <a:srgbClr val="0D0D0D"/>
                </a:solidFill>
              </a:rPr>
              <a:t>점 분포는 어떤지? (평점 좋고 분포 적은 곳이 리스크 적음)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412100" y="5089304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</a:rPr>
              <a:t>5. top4 </a:t>
            </a:r>
            <a:r>
              <a:rPr b="1" lang="en-US" sz="1800">
                <a:solidFill>
                  <a:srgbClr val="0D0D0D"/>
                </a:solidFill>
              </a:rPr>
              <a:t>지역구별 양식/한식/일식에 점심, 저녁 평균가격이 어떤지?</a:t>
            </a:r>
            <a:endParaRPr b="1" i="0" sz="1800" u="none" cap="none" strike="noStrike">
              <a:solidFill>
                <a:srgbClr val="0D0D0D"/>
              </a:solidFill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412100" y="145775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000" u="none" cap="none" strike="noStrike">
                <a:solidFill>
                  <a:srgbClr val="FF5722"/>
                </a:solidFill>
              </a:rPr>
              <a:t>분석할 내용</a:t>
            </a:r>
            <a:endParaRPr b="1" i="0" sz="3000" u="none" cap="none" strike="noStrike">
              <a:solidFill>
                <a:srgbClr val="FF5722"/>
              </a:solidFill>
            </a:endParaRPr>
          </a:p>
        </p:txBody>
      </p:sp>
      <p:cxnSp>
        <p:nvCxnSpPr>
          <p:cNvPr id="178" name="Google Shape;178;p31"/>
          <p:cNvCxnSpPr/>
          <p:nvPr/>
        </p:nvCxnSpPr>
        <p:spPr>
          <a:xfrm>
            <a:off x="528423" y="864488"/>
            <a:ext cx="5599800" cy="0"/>
          </a:xfrm>
          <a:prstGeom prst="straightConnector1">
            <a:avLst/>
          </a:prstGeom>
          <a:noFill/>
          <a:ln cap="flat" cmpd="sng" w="19050">
            <a:solidFill>
              <a:srgbClr val="EB512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52400" y="539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n-US"/>
              <a:t>캐치테이블을 채용한 </a:t>
            </a:r>
            <a:r>
              <a:rPr b="1" lang="en-US"/>
              <a:t>서울시 전체 </a:t>
            </a:r>
            <a:r>
              <a:rPr b="1" lang="en-US"/>
              <a:t>식당 분포도</a:t>
            </a:r>
            <a:endParaRPr b="1"/>
          </a:p>
        </p:txBody>
      </p:sp>
      <p:sp>
        <p:nvSpPr>
          <p:cNvPr id="185" name="Google Shape;185;p32"/>
          <p:cNvSpPr/>
          <p:nvPr/>
        </p:nvSpPr>
        <p:spPr>
          <a:xfrm>
            <a:off x="8773675" y="2502725"/>
            <a:ext cx="3294600" cy="3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식당 100개 이상을 보유한 지역구는 :</a:t>
            </a:r>
            <a:endParaRPr b="1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강남구 &gt; 마포구 &gt; 용산구 &gt; 성동구 &gt; 종로구 &gt; 송파구 &gt; 중구 &gt; 영등포구 &gt; 서초구</a:t>
            </a:r>
            <a:endParaRPr b="1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/>
              <a:t>	</a:t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FF5722"/>
              </a:solidFill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5534200" y="5171200"/>
            <a:ext cx="2918100" cy="1229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맵 업데이트 필요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09275"/>
            <a:ext cx="8621276" cy="52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주요 9개 지역별 식당 별점 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12687400" y="2224600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강남구     230.8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마포구     145.4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서초구     185.4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성동구     184.3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송파구     200.4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영등포구    177.3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용산구     215.5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종로구     217.0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중구      172.1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주요9개 지역   198.4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구 전체   180.8</a:t>
            </a:r>
            <a:endParaRPr b="1" sz="16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3"/>
          <p:cNvSpPr txBox="1"/>
          <p:nvPr>
            <p:ph idx="4294967295" type="body"/>
          </p:nvPr>
        </p:nvSpPr>
        <p:spPr>
          <a:xfrm>
            <a:off x="415600" y="1290407"/>
            <a:ext cx="11360700" cy="93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75%가 별점 4.4 이상이며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그 중 식당이 가장 많은 지역구인 강남구, 마포구, 용산구, 성동구의 별점 4.5점 이상이 75%임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식당 평균 리뷰수는 198.4 이며 강남구 &gt; 종로구 &gt; 용산구가 가장 많음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33"/>
          <p:cNvGrpSpPr/>
          <p:nvPr/>
        </p:nvGrpSpPr>
        <p:grpSpPr>
          <a:xfrm>
            <a:off x="612399" y="2159400"/>
            <a:ext cx="5405382" cy="461400"/>
            <a:chOff x="205900" y="432325"/>
            <a:chExt cx="5793550" cy="461400"/>
          </a:xfrm>
        </p:grpSpPr>
        <p:sp>
          <p:nvSpPr>
            <p:cNvPr id="197" name="Google Shape;197;p33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주요 9개 지역별 식당 별점 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198" name="Google Shape;198;p33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9" name="Google Shape;199;p33"/>
          <p:cNvGrpSpPr/>
          <p:nvPr/>
        </p:nvGrpSpPr>
        <p:grpSpPr>
          <a:xfrm>
            <a:off x="6334384" y="2148400"/>
            <a:ext cx="5405382" cy="461400"/>
            <a:chOff x="205900" y="432325"/>
            <a:chExt cx="5793550" cy="461400"/>
          </a:xfrm>
        </p:grpSpPr>
        <p:sp>
          <p:nvSpPr>
            <p:cNvPr id="200" name="Google Shape;200;p33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주요 9개 지역별 식당 리뷰 수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201" name="Google Shape;201;p33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" y="2773200"/>
            <a:ext cx="5519951" cy="363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75" y="2773225"/>
            <a:ext cx="5549626" cy="36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10764025" y="2921600"/>
            <a:ext cx="916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D0D0D"/>
                </a:solidFill>
              </a:rPr>
              <a:t>평균: 198.4 </a:t>
            </a:r>
            <a:endParaRPr b="1" sz="10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88" y="2719575"/>
            <a:ext cx="5569200" cy="3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612400" y="14080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주요 9개 지역 별점 및 리뷰수</a:t>
            </a:r>
            <a:endParaRPr/>
          </a:p>
        </p:txBody>
      </p:sp>
      <p:grpSp>
        <p:nvGrpSpPr>
          <p:cNvPr id="212" name="Google Shape;212;p34"/>
          <p:cNvGrpSpPr/>
          <p:nvPr/>
        </p:nvGrpSpPr>
        <p:grpSpPr>
          <a:xfrm>
            <a:off x="612399" y="2159400"/>
            <a:ext cx="5405382" cy="461400"/>
            <a:chOff x="205900" y="432325"/>
            <a:chExt cx="5793550" cy="461400"/>
          </a:xfrm>
        </p:grpSpPr>
        <p:sp>
          <p:nvSpPr>
            <p:cNvPr id="213" name="Google Shape;213;p34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FF0000"/>
                  </a:solidFill>
                </a:rPr>
                <a:t>지역별 </a:t>
              </a:r>
              <a:r>
                <a:rPr b="1" lang="en-US">
                  <a:solidFill>
                    <a:srgbClr val="FF0000"/>
                  </a:solidFill>
                </a:rPr>
                <a:t>별점 </a:t>
              </a:r>
              <a:r>
                <a:rPr b="1" lang="en-US">
                  <a:solidFill>
                    <a:srgbClr val="FF0000"/>
                  </a:solidFill>
                </a:rPr>
                <a:t>4.5점 이상대 식당 개수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34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5" name="Google Shape;215;p34"/>
          <p:cNvGrpSpPr/>
          <p:nvPr/>
        </p:nvGrpSpPr>
        <p:grpSpPr>
          <a:xfrm>
            <a:off x="6334384" y="2148400"/>
            <a:ext cx="5405382" cy="461400"/>
            <a:chOff x="205900" y="432325"/>
            <a:chExt cx="5793550" cy="461400"/>
          </a:xfrm>
        </p:grpSpPr>
        <p:sp>
          <p:nvSpPr>
            <p:cNvPr id="216" name="Google Shape;216;p34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FF0000"/>
                  </a:solidFill>
                </a:rPr>
                <a:t>지역별 식당 리뷰 수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Google Shape;217;p34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18" name="Google Shape;21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4000" y="2772775"/>
            <a:ext cx="5569198" cy="38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415600" y="1290407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75%가 별점 4.4 이상이며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그 중 식당이 가장 많은 지역구인 강남구, 마포구, 용산구, 성동구의 별점 4.5점 이상이 75%임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식당 평균 리뷰수는 198.4 이며 강남구 &gt; 종로구 &gt; 용산구가 가장 많음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" name="Google Shape;220;p34"/>
          <p:cNvGraphicFramePr/>
          <p:nvPr/>
        </p:nvGraphicFramePr>
        <p:xfrm>
          <a:off x="3810575" y="331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{599784DD-8CC0-46DC-955E-42F99A345E1C}</a:tableStyleId>
              </a:tblPr>
              <a:tblGrid>
                <a:gridCol w="592175"/>
                <a:gridCol w="772175"/>
                <a:gridCol w="809850"/>
              </a:tblGrid>
              <a:tr h="25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지역구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식당 개수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강남구 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609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마포구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344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용산구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289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성동구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230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5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송파구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163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5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종로구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163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7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중구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135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8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영등포구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126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9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서초구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118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Google Shape;221;p34"/>
          <p:cNvGraphicFramePr/>
          <p:nvPr/>
        </p:nvGraphicFramePr>
        <p:xfrm>
          <a:off x="9179850" y="335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{599784DD-8CC0-46DC-955E-42F99A345E1C}</a:tableStyleId>
              </a:tblPr>
              <a:tblGrid>
                <a:gridCol w="800600"/>
                <a:gridCol w="800600"/>
                <a:gridCol w="800600"/>
              </a:tblGrid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지역구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식당 개수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강남구 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268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용산구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121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성동구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83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마포구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82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5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종로구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71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5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중구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46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7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송파구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42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8</a:t>
                      </a:r>
                      <a:endParaRPr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영등포구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37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9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서초구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22" name="Google Shape;222;p34"/>
          <p:cNvSpPr txBox="1"/>
          <p:nvPr/>
        </p:nvSpPr>
        <p:spPr>
          <a:xfrm>
            <a:off x="5368750" y="2225500"/>
            <a:ext cx="580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00" y="2305700"/>
            <a:ext cx="9900525" cy="43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TOP4 지역구 음식 카테고리  </a:t>
            </a:r>
            <a:endParaRPr sz="4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415600" y="1290407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>
                <a:solidFill>
                  <a:srgbClr val="0D0D0D"/>
                </a:solidFill>
              </a:rPr>
              <a:t>양식, 한식, 일식이 각 지역구 음식 카테고리의 70% 이상을 차지하는 주요 음식류 </a:t>
            </a:r>
            <a:endParaRPr>
              <a:solidFill>
                <a:srgbClr val="0D0D0D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>
                <a:solidFill>
                  <a:srgbClr val="0D0D0D"/>
                </a:solidFill>
              </a:rPr>
              <a:t>용산구와 성동구는 양식의 비중이 한식/일식보다 10.0%p 이상 많은 반면 마포구는 양/한/일식의 비율이 비슷, 강남구는 한식이 가장 많음</a:t>
            </a:r>
            <a:endParaRPr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